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1A12"/>
    <a:srgbClr val="760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54"/>
      </p:cViewPr>
      <p:guideLst>
        <p:guide orient="horz" pos="213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2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BB5-82CF-49A2-980A-D8DA9DB2D1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B4C1-4B87-451E-84F3-FBB64F2C1689}" type="slidenum">
              <a:rPr lang="zh-CN" altLang="en-US" smtClean="0"/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BB5-82CF-49A2-980A-D8DA9DB2D1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B4C1-4B87-451E-84F3-FBB64F2C16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BB5-82CF-49A2-980A-D8DA9DB2D1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B4C1-4B87-451E-84F3-FBB64F2C16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BB5-82CF-49A2-980A-D8DA9DB2D1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B4C1-4B87-451E-84F3-FBB64F2C16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BB5-82CF-49A2-980A-D8DA9DB2D1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B4C1-4B87-451E-84F3-FBB64F2C1689}" type="slidenum">
              <a:rPr lang="zh-CN" altLang="en-US" smtClean="0"/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BB5-82CF-49A2-980A-D8DA9DB2D1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B4C1-4B87-451E-84F3-FBB64F2C16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BB5-82CF-49A2-980A-D8DA9DB2D1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B4C1-4B87-451E-84F3-FBB64F2C16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BB5-82CF-49A2-980A-D8DA9DB2D1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B4C1-4B87-451E-84F3-FBB64F2C16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BB5-82CF-49A2-980A-D8DA9DB2D1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B4C1-4B87-451E-84F3-FBB64F2C1689}" type="slidenum">
              <a:rPr lang="zh-CN" altLang="en-US" smtClean="0"/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BB5-82CF-49A2-980A-D8DA9DB2D1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B4C1-4B87-451E-84F3-FBB64F2C16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BB5-82CF-49A2-980A-D8DA9DB2D1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B4C1-4B87-451E-84F3-FBB64F2C1689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210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87367BB5-82CF-49A2-980A-D8DA9DB2D1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09A2B4C1-4B87-451E-84F3-FBB64F2C1689}" type="slidenum">
              <a:rPr lang="zh-CN" altLang="en-US" smtClean="0"/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210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490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 panose="020B0604030504040204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7095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990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575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microsoft.com/office/2007/relationships/hdphoto" Target="../media/image5.wdp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hyperlink" Target="2019&#24180;&#27993;&#27743;&#30465;&#26222;&#36890;&#39640;&#26657;&#19987;&#21319;&#26412;&#25307;&#29983;&#35745;&#21010;.xls" TargetMode="External"/><Relationship Id="rId1" Type="http://schemas.openxmlformats.org/officeDocument/2006/relationships/hyperlink" Target="&#27993;&#27743;&#30465;&#19987;&#21319;&#26412;&#21508;&#31867;&#21035;&#25152;&#21547;&#19987;&#19994;&#23545;&#29031;&#34920;&#65288;2019&#29256;&#65289;.do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hyperlink" Target="&#27993;&#27743;&#30465;2019&#24180;&#36873;&#25300;&#39640;&#32844;&#39640;&#19987;&#27605;&#19994;&#29983;&#36827;&#20837;&#26412;&#31185;&#23398;&#20064;&#24037;&#20316;&#23454;&#26045;&#32454;&#21017;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32560" y="1205230"/>
            <a:ext cx="7406640" cy="770255"/>
          </a:xfrm>
        </p:spPr>
        <p:txBody>
          <a:bodyPr>
            <a:noAutofit/>
          </a:bodyPr>
          <a:lstStyle/>
          <a:p>
            <a:r>
              <a:rPr lang="zh-CN" altLang="en-US" sz="4800" dirty="0" smtClean="0"/>
              <a:t>专升本知识讲解</a:t>
            </a:r>
            <a:endParaRPr lang="zh-CN" altLang="en-US" sz="4800" dirty="0" smtClean="0"/>
          </a:p>
        </p:txBody>
      </p:sp>
      <p:pic>
        <p:nvPicPr>
          <p:cNvPr id="1026" name="Picture 2" descr="https://timgsa.baidu.com/timg?image&amp;quality=80&amp;size=b9999_10000&amp;sec=1552562832548&amp;di=a48be6d53ad7048727ed94dc7a574a0e&amp;imgtype=0&amp;src=http%3A%2F%2Fwww.hondedu.com%2Fupload%2F201812%2F21%2F201812211034341363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784" y="1975743"/>
            <a:ext cx="4762500" cy="29813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3177540" y="5205095"/>
            <a:ext cx="391668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>
                <a:solidFill>
                  <a:srgbClr val="371A12"/>
                </a:solidFill>
              </a:rPr>
              <a:t>讲解人：柏昌顺 副院长</a:t>
            </a:r>
            <a:endParaRPr lang="zh-CN" altLang="en-US" sz="2800">
              <a:solidFill>
                <a:srgbClr val="371A12"/>
              </a:solidFill>
            </a:endParaRPr>
          </a:p>
          <a:p>
            <a:r>
              <a:rPr lang="zh-CN" altLang="en-US" sz="2800">
                <a:solidFill>
                  <a:srgbClr val="371A12"/>
                </a:solidFill>
              </a:rPr>
              <a:t> 时间：</a:t>
            </a:r>
            <a:r>
              <a:rPr lang="en-US" altLang="zh-CN" sz="2800">
                <a:solidFill>
                  <a:srgbClr val="371A12"/>
                </a:solidFill>
              </a:rPr>
              <a:t>2019</a:t>
            </a:r>
            <a:r>
              <a:rPr lang="zh-CN" altLang="en-US" sz="2800">
                <a:solidFill>
                  <a:srgbClr val="371A12"/>
                </a:solidFill>
              </a:rPr>
              <a:t>年</a:t>
            </a:r>
            <a:r>
              <a:rPr lang="en-US" altLang="zh-CN" sz="2800">
                <a:solidFill>
                  <a:srgbClr val="371A12"/>
                </a:solidFill>
              </a:rPr>
              <a:t>3</a:t>
            </a:r>
            <a:r>
              <a:rPr lang="zh-CN" altLang="en-US" sz="2800">
                <a:solidFill>
                  <a:srgbClr val="371A12"/>
                </a:solidFill>
              </a:rPr>
              <a:t>月</a:t>
            </a:r>
            <a:r>
              <a:rPr lang="en-US" altLang="zh-CN" sz="2800">
                <a:solidFill>
                  <a:srgbClr val="371A12"/>
                </a:solidFill>
              </a:rPr>
              <a:t>14</a:t>
            </a:r>
            <a:r>
              <a:rPr lang="zh-CN" altLang="en-US" sz="2800">
                <a:solidFill>
                  <a:srgbClr val="371A12"/>
                </a:solidFill>
              </a:rPr>
              <a:t>日</a:t>
            </a:r>
            <a:endParaRPr lang="zh-CN" altLang="en-US" sz="2800">
              <a:solidFill>
                <a:srgbClr val="371A12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358130" y="130175"/>
            <a:ext cx="3552190" cy="716280"/>
            <a:chOff x="8438" y="205"/>
            <a:chExt cx="5594" cy="1128"/>
          </a:xfrm>
        </p:grpSpPr>
        <p:pic>
          <p:nvPicPr>
            <p:cNvPr id="18" name="图片 1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2876" y="205"/>
              <a:ext cx="1157" cy="1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文本框 5"/>
            <p:cNvSpPr txBox="1"/>
            <p:nvPr/>
          </p:nvSpPr>
          <p:spPr>
            <a:xfrm>
              <a:off x="8438" y="317"/>
              <a:ext cx="460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  <a:latin typeface="叶根友毛笔行书2.0版" panose="02010601030101010101" charset="-122"/>
                  <a:ea typeface="叶根友毛笔行书2.0版" panose="02010601030101010101" charset="-122"/>
                </a:rPr>
                <a:t>浙江国际海运职业技术学院</a:t>
              </a:r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endParaRPr>
            </a:p>
            <a:p>
              <a:pPr algn="ctr"/>
              <a:r>
                <a: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  <a:latin typeface="叶根友毛笔行书2.0版" panose="02010601030101010101" charset="-122"/>
                  <a:ea typeface="叶根友毛笔行书2.0版" panose="02010601030101010101" charset="-122"/>
                </a:rPr>
                <a:t>石油化工学院</a:t>
              </a:r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endParaRPr>
            </a:p>
          </p:txBody>
        </p:sp>
      </p:grp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211960" y="2132856"/>
            <a:ext cx="2736304" cy="1143000"/>
          </a:xfrm>
        </p:spPr>
        <p:txBody>
          <a:bodyPr/>
          <a:lstStyle/>
          <a:p>
            <a:r>
              <a:rPr lang="zh-CN" altLang="en-US" dirty="0" smtClean="0"/>
              <a:t>谢谢！</a:t>
            </a:r>
            <a:endParaRPr lang="zh-CN" altLang="en-US" dirty="0"/>
          </a:p>
        </p:txBody>
      </p:sp>
      <p:pic>
        <p:nvPicPr>
          <p:cNvPr id="18" name="图片 1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8310245" y="68580"/>
            <a:ext cx="734695" cy="71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本框 8"/>
          <p:cNvSpPr txBox="1"/>
          <p:nvPr/>
        </p:nvSpPr>
        <p:spPr>
          <a:xfrm>
            <a:off x="155575" y="2562860"/>
            <a:ext cx="736600" cy="28346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浙江国际海运职业技术学院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        石油化工学院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effectLst/>
              </a:rPr>
              <a:t>一、</a:t>
            </a:r>
            <a:r>
              <a:rPr lang="zh-CN" altLang="zh-CN" b="1" dirty="0" smtClean="0">
                <a:effectLst/>
              </a:rPr>
              <a:t>什么</a:t>
            </a:r>
            <a:r>
              <a:rPr lang="zh-CN" altLang="zh-CN" b="1" dirty="0">
                <a:effectLst/>
              </a:rPr>
              <a:t>是专升</a:t>
            </a:r>
            <a:r>
              <a:rPr lang="zh-CN" altLang="zh-CN" b="1" dirty="0" smtClean="0">
                <a:effectLst/>
              </a:rPr>
              <a:t>本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408827"/>
            <a:ext cx="7498080" cy="5328592"/>
          </a:xfrm>
        </p:spPr>
        <p:txBody>
          <a:bodyPr>
            <a:normAutofit/>
          </a:bodyPr>
          <a:lstStyle/>
          <a:p>
            <a:r>
              <a:rPr lang="zh-CN" altLang="zh-CN" dirty="0"/>
              <a:t>大学专科学生进入本科学习的选拨考试的</a:t>
            </a:r>
            <a:r>
              <a:rPr lang="zh-CN" altLang="zh-CN" dirty="0" smtClean="0"/>
              <a:t>简称</a:t>
            </a:r>
            <a:endParaRPr lang="en-US" altLang="zh-CN" dirty="0" smtClean="0"/>
          </a:p>
          <a:p>
            <a:pPr lvl="1"/>
            <a:r>
              <a:rPr lang="zh-CN" altLang="zh-CN" dirty="0">
                <a:solidFill>
                  <a:srgbClr val="FF0000"/>
                </a:solidFill>
              </a:rPr>
              <a:t>全日制普通专升</a:t>
            </a:r>
            <a:r>
              <a:rPr lang="zh-CN" altLang="zh-CN" dirty="0" smtClean="0">
                <a:solidFill>
                  <a:srgbClr val="FF0000"/>
                </a:solidFill>
              </a:rPr>
              <a:t>本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zh-CN" altLang="zh-CN" dirty="0" smtClean="0"/>
              <a:t>自</a:t>
            </a:r>
            <a:r>
              <a:rPr lang="zh-CN" altLang="zh-CN" dirty="0"/>
              <a:t>考专升</a:t>
            </a:r>
            <a:r>
              <a:rPr lang="zh-CN" altLang="zh-CN" dirty="0" smtClean="0"/>
              <a:t>本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成人教育</a:t>
            </a:r>
            <a:r>
              <a:rPr lang="zh-CN" altLang="zh-CN" dirty="0"/>
              <a:t>专升</a:t>
            </a:r>
            <a:r>
              <a:rPr lang="zh-CN" altLang="zh-CN" dirty="0" smtClean="0"/>
              <a:t>本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网络</a:t>
            </a:r>
            <a:r>
              <a:rPr lang="zh-CN" altLang="zh-CN" dirty="0"/>
              <a:t>远程教育专升</a:t>
            </a:r>
            <a:r>
              <a:rPr lang="zh-CN" altLang="zh-CN" dirty="0" smtClean="0"/>
              <a:t>本</a:t>
            </a:r>
            <a:endParaRPr lang="en-US" altLang="zh-CN" dirty="0" smtClean="0"/>
          </a:p>
          <a:p>
            <a:r>
              <a:rPr lang="en-US" altLang="zh-CN" dirty="0"/>
              <a:t>1999</a:t>
            </a:r>
            <a:r>
              <a:rPr lang="zh-CN" altLang="en-US" dirty="0"/>
              <a:t>年</a:t>
            </a:r>
            <a:r>
              <a:rPr lang="en-US" altLang="zh-CN" dirty="0"/>
              <a:t>1</a:t>
            </a:r>
            <a:r>
              <a:rPr lang="zh-CN" altLang="en-US" dirty="0"/>
              <a:t>月，国务院批转教育部起草的</a:t>
            </a:r>
            <a:r>
              <a:rPr lang="en-US" altLang="zh-CN" dirty="0"/>
              <a:t>《</a:t>
            </a:r>
            <a:r>
              <a:rPr lang="zh-CN" altLang="en-US" dirty="0"/>
              <a:t>面向</a:t>
            </a:r>
            <a:r>
              <a:rPr lang="en-US" altLang="zh-CN" dirty="0"/>
              <a:t>21</a:t>
            </a:r>
            <a:r>
              <a:rPr lang="zh-CN" altLang="en-US" dirty="0"/>
              <a:t>世纪教育振兴行动计划</a:t>
            </a:r>
            <a:r>
              <a:rPr lang="en-US" altLang="zh-CN" dirty="0"/>
              <a:t>》</a:t>
            </a:r>
            <a:r>
              <a:rPr lang="zh-CN" altLang="en-US" dirty="0"/>
              <a:t>。计划提出：允许职业技术院校的毕业生经过考试接受高一级学历教育。</a:t>
            </a:r>
            <a:endParaRPr lang="en-US" altLang="zh-CN" dirty="0"/>
          </a:p>
          <a:p>
            <a:pPr marL="402590" lvl="1" indent="0">
              <a:buNone/>
            </a:pPr>
            <a:endParaRPr lang="zh-CN" altLang="en-US" dirty="0"/>
          </a:p>
        </p:txBody>
      </p:sp>
      <p:sp>
        <p:nvSpPr>
          <p:cNvPr id="4" name="AutoShape 2" descr="http://img4.imgtn.bdimg.com/it/u=218186563,1824156957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18" name="图片 1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8310245" y="68580"/>
            <a:ext cx="734695" cy="71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49530" y="3388360"/>
            <a:ext cx="459740" cy="218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55575" y="2562860"/>
            <a:ext cx="736600" cy="28346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浙江国际海运职业技术学院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        石油化工学院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ss0.bdstatic.com/70cFuHSh_Q1YnxGkpoWK1HF6hhy/it/u=218186563,1824156957&amp;fm=26&amp;gp=0.jpg"/>
          <p:cNvPicPr>
            <a:picLocks noChangeAspect="1" noChangeArrowheads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212976"/>
            <a:ext cx="4762500" cy="3028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effectLst/>
              </a:rPr>
              <a:t>二、</a:t>
            </a:r>
            <a:r>
              <a:rPr lang="zh-CN" altLang="zh-CN" dirty="0" smtClean="0">
                <a:effectLst/>
              </a:rPr>
              <a:t>专</a:t>
            </a:r>
            <a:r>
              <a:rPr lang="zh-CN" altLang="zh-CN" dirty="0">
                <a:effectLst/>
              </a:rPr>
              <a:t>升</a:t>
            </a:r>
            <a:r>
              <a:rPr lang="zh-CN" altLang="zh-CN" dirty="0" smtClean="0">
                <a:effectLst/>
              </a:rPr>
              <a:t>本</a:t>
            </a:r>
            <a:r>
              <a:rPr lang="zh-CN" altLang="en-US" dirty="0" smtClean="0">
                <a:effectLst/>
              </a:rPr>
              <a:t>考哪些课程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5898" y="1249680"/>
            <a:ext cx="7498080" cy="4800600"/>
          </a:xfrm>
        </p:spPr>
        <p:txBody>
          <a:bodyPr/>
          <a:lstStyle/>
          <a:p>
            <a:r>
              <a:rPr lang="zh-CN" altLang="en-US" dirty="0" smtClean="0"/>
              <a:t>文科（</a:t>
            </a:r>
            <a:r>
              <a:rPr lang="zh-CN" altLang="zh-CN" dirty="0"/>
              <a:t>文史、法学、教育、艺术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en-US" altLang="zh-CN" dirty="0"/>
          </a:p>
          <a:p>
            <a:pPr lvl="1"/>
            <a:r>
              <a:rPr lang="zh-CN" altLang="en-US" dirty="0" smtClean="0"/>
              <a:t>语文   英语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理科（</a:t>
            </a:r>
            <a:r>
              <a:rPr lang="zh-CN" altLang="zh-CN" dirty="0"/>
              <a:t>理工、经管、农学、医学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en-US" altLang="zh-CN" dirty="0"/>
          </a:p>
          <a:p>
            <a:pPr lvl="1"/>
            <a:r>
              <a:rPr lang="zh-CN" altLang="en-US" dirty="0" smtClean="0"/>
              <a:t>高数  英语</a:t>
            </a:r>
            <a:endParaRPr lang="zh-CN" altLang="en-US" dirty="0"/>
          </a:p>
        </p:txBody>
      </p:sp>
      <p:pic>
        <p:nvPicPr>
          <p:cNvPr id="18" name="图片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310245" y="68580"/>
            <a:ext cx="734695" cy="71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本框 8"/>
          <p:cNvSpPr txBox="1"/>
          <p:nvPr/>
        </p:nvSpPr>
        <p:spPr>
          <a:xfrm>
            <a:off x="155575" y="2562860"/>
            <a:ext cx="736600" cy="28346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浙江国际海运职业技术学院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        石油化工学院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effectLst/>
              </a:rPr>
              <a:t>三、考试时间节点？何时准备？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12</a:t>
            </a:r>
            <a:r>
              <a:rPr lang="zh-CN" altLang="zh-CN" dirty="0"/>
              <a:t>月中下旬或</a:t>
            </a:r>
            <a:r>
              <a:rPr lang="en-US" altLang="zh-CN" dirty="0"/>
              <a:t>1</a:t>
            </a:r>
            <a:r>
              <a:rPr lang="zh-CN" altLang="zh-CN" dirty="0"/>
              <a:t>月下发专升本方案及考试</a:t>
            </a:r>
            <a:r>
              <a:rPr lang="zh-CN" altLang="zh-CN" dirty="0" smtClean="0"/>
              <a:t>大纲</a:t>
            </a:r>
            <a:endParaRPr lang="en-US" altLang="zh-CN" dirty="0" smtClean="0"/>
          </a:p>
          <a:p>
            <a:r>
              <a:rPr lang="zh-CN" altLang="en-US" dirty="0" smtClean="0"/>
              <a:t>每年</a:t>
            </a:r>
            <a:r>
              <a:rPr lang="en-US" altLang="zh-CN" dirty="0" smtClean="0"/>
              <a:t>3</a:t>
            </a:r>
            <a:r>
              <a:rPr lang="zh-CN" altLang="en-US" dirty="0" smtClean="0"/>
              <a:t>月报名、</a:t>
            </a:r>
            <a:r>
              <a:rPr lang="en-US" altLang="zh-CN" dirty="0" smtClean="0"/>
              <a:t>4</a:t>
            </a:r>
            <a:r>
              <a:rPr lang="zh-CN" altLang="en-US" dirty="0" smtClean="0"/>
              <a:t>月考试</a:t>
            </a:r>
            <a:endParaRPr lang="en-US" altLang="zh-CN" dirty="0" smtClean="0"/>
          </a:p>
          <a:p>
            <a:r>
              <a:rPr lang="zh-CN" altLang="en-US" dirty="0" smtClean="0"/>
              <a:t>准备时间，因人而异</a:t>
            </a:r>
            <a:endParaRPr lang="zh-CN" altLang="en-US" dirty="0"/>
          </a:p>
        </p:txBody>
      </p:sp>
      <p:pic>
        <p:nvPicPr>
          <p:cNvPr id="18" name="图片 1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8199120" y="5851525"/>
            <a:ext cx="734695" cy="71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本框 8"/>
          <p:cNvSpPr txBox="1"/>
          <p:nvPr/>
        </p:nvSpPr>
        <p:spPr>
          <a:xfrm>
            <a:off x="155575" y="2562860"/>
            <a:ext cx="736600" cy="28346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浙江国际海运职业技术学院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        石油化工学院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四、成绩很差是否</a:t>
            </a:r>
            <a:r>
              <a:rPr lang="zh-CN" altLang="en-US" dirty="0" smtClean="0"/>
              <a:t>有希望升本？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专业成绩？</a:t>
            </a:r>
            <a:endParaRPr lang="en-US" altLang="zh-CN" dirty="0" smtClean="0"/>
          </a:p>
          <a:p>
            <a:r>
              <a:rPr lang="zh-CN" altLang="en-US" dirty="0" smtClean="0"/>
              <a:t>英语？</a:t>
            </a:r>
            <a:endParaRPr lang="zh-CN" altLang="en-US" dirty="0"/>
          </a:p>
        </p:txBody>
      </p:sp>
      <p:pic>
        <p:nvPicPr>
          <p:cNvPr id="3074" name="Picture 2" descr="https://timgsa.baidu.com/timg?image&amp;quality=80&amp;size=b9999_10000&amp;sec=1552563002446&amp;di=67d59560fee30e2e59ff7a5ac9fed69e&amp;imgtype=0&amp;src=http%3A%2F%2Fwww.zhijin.com%2Fuploadfile%2F2016%2F0905%2F20160905031956555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24944"/>
            <a:ext cx="571500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图片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298815" y="3194050"/>
            <a:ext cx="734695" cy="71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本框 8"/>
          <p:cNvSpPr txBox="1"/>
          <p:nvPr/>
        </p:nvSpPr>
        <p:spPr>
          <a:xfrm>
            <a:off x="155575" y="2562860"/>
            <a:ext cx="736600" cy="28346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浙江国际海运职业技术学院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        石油化工学院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五、浙江历年专升本数据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" t="4263" r="1257" b="9373"/>
          <a:stretch>
            <a:fillRect/>
          </a:stretch>
        </p:blipFill>
        <p:spPr>
          <a:xfrm>
            <a:off x="1115615" y="1988840"/>
            <a:ext cx="7922493" cy="2520280"/>
          </a:xfrm>
        </p:spPr>
      </p:pic>
      <p:pic>
        <p:nvPicPr>
          <p:cNvPr id="18" name="图片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310245" y="68580"/>
            <a:ext cx="734695" cy="71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本框 8"/>
          <p:cNvSpPr txBox="1"/>
          <p:nvPr/>
        </p:nvSpPr>
        <p:spPr>
          <a:xfrm>
            <a:off x="155575" y="2562860"/>
            <a:ext cx="736600" cy="28346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浙江国际海运职业技术学院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        石油化工学院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六、到哪里获取相关信息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4800600"/>
          </a:xfrm>
        </p:spPr>
        <p:txBody>
          <a:bodyPr/>
          <a:lstStyle/>
          <a:p>
            <a:r>
              <a:rPr lang="en-US" altLang="zh-CN" dirty="0"/>
              <a:t>http://www.zjzs.net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77"/>
          <a:stretch>
            <a:fillRect/>
          </a:stretch>
        </p:blipFill>
        <p:spPr bwMode="auto">
          <a:xfrm>
            <a:off x="1043608" y="1853764"/>
            <a:ext cx="8024126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图片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310245" y="68580"/>
            <a:ext cx="734695" cy="71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本框 8"/>
          <p:cNvSpPr txBox="1"/>
          <p:nvPr/>
        </p:nvSpPr>
        <p:spPr>
          <a:xfrm>
            <a:off x="155575" y="2562860"/>
            <a:ext cx="736600" cy="28346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浙江国际海运职业技术学院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        石油化工学院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七、我能报考哪些专业？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hlinkClick r:id="rId1" action="ppaction://hlinkfile"/>
              </a:rPr>
              <a:t>浙江省专升本各类别所含专业对照表（</a:t>
            </a:r>
            <a:r>
              <a:rPr lang="en-US" altLang="zh-CN" dirty="0" smtClean="0">
                <a:hlinkClick r:id="rId1" action="ppaction://hlinkfile"/>
              </a:rPr>
              <a:t>2019</a:t>
            </a:r>
            <a:r>
              <a:rPr lang="zh-CN" altLang="en-US" dirty="0" smtClean="0">
                <a:hlinkClick r:id="rId1" action="ppaction://hlinkfile"/>
              </a:rPr>
              <a:t>版）</a:t>
            </a:r>
            <a:r>
              <a:rPr lang="en-US" altLang="zh-CN" dirty="0" smtClean="0">
                <a:hlinkClick r:id="rId1" action="ppaction://hlinkfile"/>
              </a:rPr>
              <a:t>.</a:t>
            </a:r>
            <a:r>
              <a:rPr lang="en-US" altLang="zh-CN" dirty="0" smtClean="0">
                <a:hlinkClick r:id="rId1" action="ppaction://hlinkfile"/>
              </a:rPr>
              <a:t>doc</a:t>
            </a:r>
            <a:endParaRPr lang="en-US" altLang="zh-CN" dirty="0" smtClean="0"/>
          </a:p>
          <a:p>
            <a:r>
              <a:rPr lang="en-US" altLang="zh-CN" dirty="0" smtClean="0">
                <a:hlinkClick r:id="rId2" action="ppaction://hlinkfile"/>
              </a:rPr>
              <a:t>2019</a:t>
            </a:r>
            <a:r>
              <a:rPr lang="zh-CN" altLang="en-US" dirty="0" smtClean="0">
                <a:hlinkClick r:id="rId2" action="ppaction://hlinkfile"/>
              </a:rPr>
              <a:t>年浙江省普通高校专升本招生计划</a:t>
            </a:r>
            <a:r>
              <a:rPr lang="en-US" altLang="zh-CN" dirty="0" smtClean="0">
                <a:hlinkClick r:id="rId2" action="ppaction://hlinkfile"/>
              </a:rPr>
              <a:t>.</a:t>
            </a:r>
            <a:r>
              <a:rPr lang="en-US" altLang="zh-CN" smtClean="0">
                <a:hlinkClick r:id="rId2" action="ppaction://hlinkfile"/>
              </a:rPr>
              <a:t>xls</a:t>
            </a:r>
            <a:endParaRPr lang="zh-CN" altLang="en-US" dirty="0"/>
          </a:p>
        </p:txBody>
      </p:sp>
      <p:pic>
        <p:nvPicPr>
          <p:cNvPr id="18" name="图片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99120" y="5818505"/>
            <a:ext cx="734695" cy="71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本框 8"/>
          <p:cNvSpPr txBox="1"/>
          <p:nvPr/>
        </p:nvSpPr>
        <p:spPr>
          <a:xfrm>
            <a:off x="155575" y="2562860"/>
            <a:ext cx="736600" cy="28346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浙江国际海运职业技术学院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        石油化工学院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八、今年的专升本实施细则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hlinkClick r:id="rId1" action="ppaction://hlinkfile"/>
              </a:rPr>
              <a:t>浙江省</a:t>
            </a:r>
            <a:r>
              <a:rPr lang="en-US" altLang="zh-CN" dirty="0" smtClean="0">
                <a:hlinkClick r:id="rId1" action="ppaction://hlinkfile"/>
              </a:rPr>
              <a:t>2019</a:t>
            </a:r>
            <a:r>
              <a:rPr lang="zh-CN" altLang="en-US" dirty="0" smtClean="0">
                <a:hlinkClick r:id="rId1" action="ppaction://hlinkfile"/>
              </a:rPr>
              <a:t>年选拔高职高专毕业生进入本科学习工作实施细则</a:t>
            </a:r>
            <a:r>
              <a:rPr lang="en-US" altLang="zh-CN" dirty="0" smtClean="0">
                <a:hlinkClick r:id="rId1" action="ppaction://hlinkfile"/>
              </a:rPr>
              <a:t>.doc</a:t>
            </a:r>
            <a:endParaRPr lang="zh-CN" altLang="en-US" dirty="0"/>
          </a:p>
        </p:txBody>
      </p:sp>
      <p:pic>
        <p:nvPicPr>
          <p:cNvPr id="18" name="图片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199120" y="5772150"/>
            <a:ext cx="734695" cy="71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本框 8"/>
          <p:cNvSpPr txBox="1"/>
          <p:nvPr/>
        </p:nvSpPr>
        <p:spPr>
          <a:xfrm>
            <a:off x="155575" y="2562860"/>
            <a:ext cx="736600" cy="28346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浙江国际海运职业技术学院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叶根友毛笔行书2.0版" panose="02010601030101010101" charset="-122"/>
                <a:ea typeface="叶根友毛笔行书2.0版" panose="02010601030101010101" charset="-122"/>
              </a:rPr>
              <a:t>        石油化工学院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叶根友毛笔行书2.0版" panose="02010601030101010101" charset="-122"/>
              <a:ea typeface="叶根友毛笔行书2.0版" panose="02010601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SLIDE_MODEL_TYPE" val="cover"/>
</p:tagLst>
</file>

<file path=ppt/tags/tag2.xml><?xml version="1.0" encoding="utf-8"?>
<p:tagLst xmlns:p="http://schemas.openxmlformats.org/presentationml/2006/main">
  <p:tag name="KSO_WM_DOC_GUID" val="{89d6b972-207e-45f7-a9ee-692f0cea0290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688</Words>
  <Application>WPS 演示</Application>
  <PresentationFormat>全屏显示(4:3)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31" baseType="lpstr">
      <vt:lpstr>Arial</vt:lpstr>
      <vt:lpstr>宋体</vt:lpstr>
      <vt:lpstr>Wingdings</vt:lpstr>
      <vt:lpstr>Wingdings 2</vt:lpstr>
      <vt:lpstr>Verdana</vt:lpstr>
      <vt:lpstr>Gill Sans MT</vt:lpstr>
      <vt:lpstr>华文中宋</vt:lpstr>
      <vt:lpstr>微软雅黑</vt:lpstr>
      <vt:lpstr>Arial Unicode MS</vt:lpstr>
      <vt:lpstr>Wingdings</vt:lpstr>
      <vt:lpstr>Calibri</vt:lpstr>
      <vt:lpstr>华文行楷</vt:lpstr>
      <vt:lpstr>叶根友毛笔行书2.0版</vt:lpstr>
      <vt:lpstr>黑体</vt:lpstr>
      <vt:lpstr>Gungsuh</vt:lpstr>
      <vt:lpstr>Vani</vt:lpstr>
      <vt:lpstr>仿宋</vt:lpstr>
      <vt:lpstr>Batang</vt:lpstr>
      <vt:lpstr>DotumChe</vt:lpstr>
      <vt:lpstr>楷体</vt:lpstr>
      <vt:lpstr>夏至</vt:lpstr>
      <vt:lpstr>专升本知识讲解</vt:lpstr>
      <vt:lpstr>一、什么是专升本</vt:lpstr>
      <vt:lpstr>二、专升本考哪些课程</vt:lpstr>
      <vt:lpstr>三、考试时间节点？何时准备？</vt:lpstr>
      <vt:lpstr>四、成绩很差是否有希望升本？</vt:lpstr>
      <vt:lpstr>五、浙江历年专升本数据</vt:lpstr>
      <vt:lpstr>六、到哪里获取相关信息</vt:lpstr>
      <vt:lpstr>七、我能报考哪些专业？</vt:lpstr>
      <vt:lpstr>八、今年的专升本实施细则</vt:lpstr>
      <vt:lpstr>谢谢！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专升本知识讲解</dc:title>
  <dc:creator>柏昌顺</dc:creator>
  <cp:lastModifiedBy>Administrator</cp:lastModifiedBy>
  <cp:revision>11</cp:revision>
  <dcterms:created xsi:type="dcterms:W3CDTF">2019-03-14T07:13:00Z</dcterms:created>
  <dcterms:modified xsi:type="dcterms:W3CDTF">2019-03-15T01:05:02Z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